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4660"/>
  </p:normalViewPr>
  <p:slideViewPr>
    <p:cSldViewPr snapToGrid="0">
      <p:cViewPr varScale="1">
        <p:scale>
          <a:sx n="47" d="100"/>
          <a:sy n="47" d="100"/>
        </p:scale>
        <p:origin x="2132"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22/09/2021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06185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22/09/2021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63124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22/09/2021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109903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22/09/2021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72968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1E459-9520-49AB-9903-DB16397EDCD5}" type="datetimeFigureOut">
              <a:rPr lang="en-AU" smtClean="0"/>
              <a:t>22/09/2021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46363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71E459-9520-49AB-9903-DB16397EDCD5}" type="datetimeFigureOut">
              <a:rPr lang="en-AU" smtClean="0"/>
              <a:t>22/09/2021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73284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71E459-9520-49AB-9903-DB16397EDCD5}" type="datetimeFigureOut">
              <a:rPr lang="en-AU" smtClean="0"/>
              <a:t>22/09/2021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20199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71E459-9520-49AB-9903-DB16397EDCD5}" type="datetimeFigureOut">
              <a:rPr lang="en-AU" smtClean="0"/>
              <a:t>22/09/2021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951081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1E459-9520-49AB-9903-DB16397EDCD5}" type="datetimeFigureOut">
              <a:rPr lang="en-AU" smtClean="0"/>
              <a:t>22/09/2021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28246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22/09/2021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55474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22/09/2021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291411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E71E459-9520-49AB-9903-DB16397EDCD5}" type="datetimeFigureOut">
              <a:rPr lang="en-AU" smtClean="0"/>
              <a:t>22/09/2021</a:t>
            </a:fld>
            <a:endParaRPr lang="en-A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A1F229F-B1F2-4577-9517-213E58AE1F8D}" type="slidenum">
              <a:rPr lang="en-AU" smtClean="0"/>
              <a:t>‹#›</a:t>
            </a:fld>
            <a:endParaRPr lang="en-AU"/>
          </a:p>
        </p:txBody>
      </p:sp>
    </p:spTree>
    <p:extLst>
      <p:ext uri="{BB962C8B-B14F-4D97-AF65-F5344CB8AC3E}">
        <p14:creationId xmlns:p14="http://schemas.microsoft.com/office/powerpoint/2010/main" val="2253797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249"/>
            <a:ext cx="1590142" cy="691815"/>
          </a:xfrm>
          <a:prstGeom prst="rect">
            <a:avLst/>
          </a:prstGeom>
        </p:spPr>
      </p:pic>
      <p:sp>
        <p:nvSpPr>
          <p:cNvPr id="5" name="TextBox 4"/>
          <p:cNvSpPr txBox="1"/>
          <p:nvPr/>
        </p:nvSpPr>
        <p:spPr>
          <a:xfrm>
            <a:off x="1590142" y="1196249"/>
            <a:ext cx="4516506" cy="400110"/>
          </a:xfrm>
          <a:prstGeom prst="rect">
            <a:avLst/>
          </a:prstGeom>
          <a:noFill/>
        </p:spPr>
        <p:txBody>
          <a:bodyPr wrap="square" rtlCol="0">
            <a:spAutoFit/>
          </a:bodyPr>
          <a:lstStyle/>
          <a:p>
            <a:r>
              <a:rPr lang="en-AU" sz="2000" b="1" dirty="0"/>
              <a:t>Turf Lifter Granules 1000kg</a:t>
            </a:r>
          </a:p>
        </p:txBody>
      </p:sp>
      <p:grpSp>
        <p:nvGrpSpPr>
          <p:cNvPr id="15" name="Group 14"/>
          <p:cNvGrpSpPr/>
          <p:nvPr/>
        </p:nvGrpSpPr>
        <p:grpSpPr>
          <a:xfrm>
            <a:off x="5682688" y="105781"/>
            <a:ext cx="934579" cy="1578428"/>
            <a:chOff x="4049486" y="2394857"/>
            <a:chExt cx="1001485" cy="1578428"/>
          </a:xfrm>
        </p:grpSpPr>
        <p:sp>
          <p:nvSpPr>
            <p:cNvPr id="6" name="Rectangle 5"/>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7" name="Rectangle 6"/>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8" name="Rectangle 7"/>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9" name="Rectangle 8"/>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10</a:t>
              </a:r>
            </a:p>
          </p:txBody>
        </p:sp>
        <p:sp>
          <p:nvSpPr>
            <p:cNvPr id="10" name="Rectangle 9"/>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4</a:t>
              </a:r>
            </a:p>
          </p:txBody>
        </p:sp>
        <p:sp>
          <p:nvSpPr>
            <p:cNvPr id="11" name="Rectangle 10"/>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6</a:t>
              </a:r>
            </a:p>
          </p:txBody>
        </p:sp>
      </p:grpSp>
      <p:sp>
        <p:nvSpPr>
          <p:cNvPr id="23" name="Rectangle 22"/>
          <p:cNvSpPr/>
          <p:nvPr/>
        </p:nvSpPr>
        <p:spPr>
          <a:xfrm>
            <a:off x="248925" y="1691440"/>
            <a:ext cx="6356193" cy="830997"/>
          </a:xfrm>
          <a:prstGeom prst="rect">
            <a:avLst/>
          </a:prstGeom>
        </p:spPr>
        <p:txBody>
          <a:bodyPr wrap="square">
            <a:spAutoFit/>
          </a:bodyPr>
          <a:lstStyle/>
          <a:p>
            <a:pPr marL="171450" indent="-171450">
              <a:buFont typeface="Arial" panose="020B0604020202020204" pitchFamily="34" charset="0"/>
              <a:buChar char="•"/>
            </a:pPr>
            <a:r>
              <a:rPr lang="en-AU" sz="1200" dirty="0">
                <a:solidFill>
                  <a:srgbClr val="011502"/>
                </a:solidFill>
              </a:rPr>
              <a:t>Unique blend of composted chicken manure and mineral fertilisers</a:t>
            </a:r>
          </a:p>
          <a:p>
            <a:pPr marL="171450" indent="-171450">
              <a:buFont typeface="Arial" panose="020B0604020202020204" pitchFamily="34" charset="0"/>
              <a:buChar char="•"/>
            </a:pPr>
            <a:r>
              <a:rPr lang="en-AU" sz="1200" dirty="0">
                <a:solidFill>
                  <a:srgbClr val="011502"/>
                </a:solidFill>
              </a:rPr>
              <a:t>Slow and fast release of nitrogen</a:t>
            </a:r>
          </a:p>
          <a:p>
            <a:pPr marL="171450" indent="-171450">
              <a:buFont typeface="Arial" panose="020B0604020202020204" pitchFamily="34" charset="0"/>
              <a:buChar char="•"/>
            </a:pPr>
            <a:r>
              <a:rPr lang="en-AU" sz="1200" dirty="0">
                <a:solidFill>
                  <a:srgbClr val="011502"/>
                </a:solidFill>
              </a:rPr>
              <a:t>Retains moisture and nutrients</a:t>
            </a:r>
          </a:p>
          <a:p>
            <a:pPr marL="171450" indent="-171450">
              <a:buFont typeface="Arial" panose="020B0604020202020204" pitchFamily="34" charset="0"/>
              <a:buChar char="•"/>
            </a:pPr>
            <a:r>
              <a:rPr lang="en-AU" sz="1200" dirty="0">
                <a:solidFill>
                  <a:srgbClr val="011502"/>
                </a:solidFill>
              </a:rPr>
              <a:t>Professional turf fertiliser</a:t>
            </a:r>
          </a:p>
        </p:txBody>
      </p:sp>
      <p:sp>
        <p:nvSpPr>
          <p:cNvPr id="21" name="TextBox 20">
            <a:extLst>
              <a:ext uri="{FF2B5EF4-FFF2-40B4-BE49-F238E27FC236}">
                <a16:creationId xmlns:a16="http://schemas.microsoft.com/office/drawing/2014/main" id="{BB0A4B8D-21E3-4140-96B4-BDFCC2A4F1CB}"/>
              </a:ext>
            </a:extLst>
          </p:cNvPr>
          <p:cNvSpPr txBox="1"/>
          <p:nvPr/>
        </p:nvSpPr>
        <p:spPr>
          <a:xfrm>
            <a:off x="4966704" y="32641"/>
            <a:ext cx="818156" cy="276999"/>
          </a:xfrm>
          <a:prstGeom prst="rect">
            <a:avLst/>
          </a:prstGeom>
          <a:noFill/>
        </p:spPr>
        <p:txBody>
          <a:bodyPr wrap="square" rtlCol="0">
            <a:spAutoFit/>
          </a:bodyPr>
          <a:lstStyle/>
          <a:p>
            <a:r>
              <a:rPr lang="en-AU" sz="1200" b="1" dirty="0"/>
              <a:t>95040</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686878"/>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ectangle 32"/>
          <p:cNvSpPr/>
          <p:nvPr/>
        </p:nvSpPr>
        <p:spPr>
          <a:xfrm>
            <a:off x="248925" y="9326488"/>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a:t>
            </a:r>
            <a:r>
              <a:rPr lang="en-AU" sz="1100"/>
              <a:t>2211  www.ocp.com.au </a:t>
            </a:r>
            <a:endParaRPr lang="en-AU" sz="1100" dirty="0"/>
          </a:p>
          <a:p>
            <a:r>
              <a:rPr lang="en-AU" sz="1100" dirty="0"/>
              <a:t>Product lnformation (Aust): 1300 369 074</a:t>
            </a:r>
            <a:endParaRPr lang="en-AU" sz="1100" b="1" dirty="0"/>
          </a:p>
        </p:txBody>
      </p:sp>
      <p:pic>
        <p:nvPicPr>
          <p:cNvPr id="37" name="Picture 36"/>
          <p:cNvPicPr>
            <a:picLocks noChangeAspect="1"/>
          </p:cNvPicPr>
          <p:nvPr/>
        </p:nvPicPr>
        <p:blipFill>
          <a:blip r:embed="rId4"/>
          <a:stretch>
            <a:fillRect/>
          </a:stretch>
        </p:blipFill>
        <p:spPr>
          <a:xfrm>
            <a:off x="248925" y="2827196"/>
            <a:ext cx="3080616" cy="4803029"/>
          </a:xfrm>
          <a:prstGeom prst="rect">
            <a:avLst/>
          </a:prstGeom>
        </p:spPr>
      </p:pic>
      <p:pic>
        <p:nvPicPr>
          <p:cNvPr id="39" name="Picture 38"/>
          <p:cNvPicPr>
            <a:picLocks noChangeAspect="1"/>
          </p:cNvPicPr>
          <p:nvPr/>
        </p:nvPicPr>
        <p:blipFill>
          <a:blip r:embed="rId5"/>
          <a:stretch>
            <a:fillRect/>
          </a:stretch>
        </p:blipFill>
        <p:spPr>
          <a:xfrm>
            <a:off x="3826987" y="2825301"/>
            <a:ext cx="2505075" cy="5962650"/>
          </a:xfrm>
          <a:prstGeom prst="rect">
            <a:avLst/>
          </a:prstGeom>
        </p:spPr>
      </p:pic>
    </p:spTree>
    <p:extLst>
      <p:ext uri="{BB962C8B-B14F-4D97-AF65-F5344CB8AC3E}">
        <p14:creationId xmlns:p14="http://schemas.microsoft.com/office/powerpoint/2010/main" val="3679925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4306"/>
            <a:ext cx="1590142" cy="691815"/>
          </a:xfrm>
          <a:prstGeom prst="rect">
            <a:avLst/>
          </a:prstGeom>
        </p:spPr>
      </p:pic>
      <p:sp>
        <p:nvSpPr>
          <p:cNvPr id="5" name="TextBox 4"/>
          <p:cNvSpPr txBox="1"/>
          <p:nvPr/>
        </p:nvSpPr>
        <p:spPr>
          <a:xfrm>
            <a:off x="1590142" y="1296608"/>
            <a:ext cx="4516506" cy="400110"/>
          </a:xfrm>
          <a:prstGeom prst="rect">
            <a:avLst/>
          </a:prstGeom>
          <a:noFill/>
        </p:spPr>
        <p:txBody>
          <a:bodyPr wrap="square" rtlCol="0">
            <a:spAutoFit/>
          </a:bodyPr>
          <a:lstStyle/>
          <a:p>
            <a:r>
              <a:rPr lang="en-AU" sz="2000" b="1" dirty="0"/>
              <a:t>Turf Lifter Granules 1000kg</a:t>
            </a:r>
          </a:p>
        </p:txBody>
      </p:sp>
      <p:grpSp>
        <p:nvGrpSpPr>
          <p:cNvPr id="15" name="Group 14"/>
          <p:cNvGrpSpPr/>
          <p:nvPr/>
        </p:nvGrpSpPr>
        <p:grpSpPr>
          <a:xfrm>
            <a:off x="5682688" y="105781"/>
            <a:ext cx="934579" cy="1578428"/>
            <a:chOff x="4049486" y="2394857"/>
            <a:chExt cx="1001485" cy="1578428"/>
          </a:xfrm>
        </p:grpSpPr>
        <p:sp>
          <p:nvSpPr>
            <p:cNvPr id="6" name="Rectangle 5"/>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7" name="Rectangle 6"/>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8" name="Rectangle 7"/>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9" name="Rectangle 8"/>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10</a:t>
              </a:r>
            </a:p>
          </p:txBody>
        </p:sp>
        <p:sp>
          <p:nvSpPr>
            <p:cNvPr id="10" name="Rectangle 9"/>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4</a:t>
              </a:r>
            </a:p>
          </p:txBody>
        </p:sp>
        <p:sp>
          <p:nvSpPr>
            <p:cNvPr id="11" name="Rectangle 10"/>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6</a:t>
              </a:r>
            </a:p>
          </p:txBody>
        </p:sp>
      </p:grpSp>
      <p:sp>
        <p:nvSpPr>
          <p:cNvPr id="14" name="Rectangle 13"/>
          <p:cNvSpPr/>
          <p:nvPr/>
        </p:nvSpPr>
        <p:spPr>
          <a:xfrm>
            <a:off x="248925" y="9281884"/>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2211  www.ocp.com.au </a:t>
            </a:r>
          </a:p>
          <a:p>
            <a:r>
              <a:rPr lang="en-AU" sz="1100" dirty="0"/>
              <a:t>Product lnformation (Aust): 1300 369 074</a:t>
            </a:r>
            <a:endParaRPr lang="en-AU" sz="1100" b="1" dirty="0"/>
          </a:p>
        </p:txBody>
      </p:sp>
      <p:sp>
        <p:nvSpPr>
          <p:cNvPr id="21" name="TextBox 20">
            <a:extLst>
              <a:ext uri="{FF2B5EF4-FFF2-40B4-BE49-F238E27FC236}">
                <a16:creationId xmlns:a16="http://schemas.microsoft.com/office/drawing/2014/main" id="{BB0A4B8D-21E3-4140-96B4-BDFCC2A4F1CB}"/>
              </a:ext>
            </a:extLst>
          </p:cNvPr>
          <p:cNvSpPr txBox="1"/>
          <p:nvPr/>
        </p:nvSpPr>
        <p:spPr>
          <a:xfrm>
            <a:off x="4966704" y="32641"/>
            <a:ext cx="818156" cy="276999"/>
          </a:xfrm>
          <a:prstGeom prst="rect">
            <a:avLst/>
          </a:prstGeom>
          <a:noFill/>
        </p:spPr>
        <p:txBody>
          <a:bodyPr wrap="square" rtlCol="0">
            <a:spAutoFit/>
          </a:bodyPr>
          <a:lstStyle/>
          <a:p>
            <a:r>
              <a:rPr lang="en-AU" sz="1200" b="1" dirty="0"/>
              <a:t>95040</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787237"/>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325776" y="2685586"/>
            <a:ext cx="6194502" cy="1754326"/>
          </a:xfrm>
          <a:prstGeom prst="rect">
            <a:avLst/>
          </a:prstGeom>
          <a:ln>
            <a:solidFill>
              <a:schemeClr val="tx1"/>
            </a:solidFill>
          </a:ln>
        </p:spPr>
        <p:txBody>
          <a:bodyPr wrap="square">
            <a:spAutoFit/>
          </a:bodyPr>
          <a:lstStyle/>
          <a:p>
            <a:r>
              <a:rPr lang="en-AU" sz="1200" b="1" dirty="0"/>
              <a:t>PRECAUTIONS </a:t>
            </a:r>
          </a:p>
          <a:p>
            <a:r>
              <a:rPr lang="en-AU" sz="1200" b="1" dirty="0"/>
              <a:t>Do not apply when maximum temperature is expected to reach above 30°C or when soil is dry and plants are suffering from moisture stress. Avoid excessive contact with plant foliage. </a:t>
            </a:r>
          </a:p>
          <a:p>
            <a:endParaRPr lang="en-AU" sz="1200" b="1" dirty="0"/>
          </a:p>
          <a:p>
            <a:r>
              <a:rPr lang="en-AU" sz="1200" b="1" dirty="0"/>
              <a:t>STORE CLOSED IN A DRY PLACE. KEEP OUT OF REACH OF CHILDREN AND PETS. </a:t>
            </a:r>
          </a:p>
          <a:p>
            <a:endParaRPr lang="en-AU" sz="1200" b="1" dirty="0"/>
          </a:p>
          <a:p>
            <a:r>
              <a:rPr lang="en-AU" sz="1200" b="1" dirty="0"/>
              <a:t>PET SAFETY: SOME PETS MAY BE ATTRACTEDTO THIS PRODUCT. STORE OUT OF REACH OF PETS.  TO PREVENT CONSUMPTION AFTER APPLICATION, RAKE PELLETS INTO TOPSOIL AND WATER WELL. </a:t>
            </a:r>
          </a:p>
        </p:txBody>
      </p:sp>
      <p:sp>
        <p:nvSpPr>
          <p:cNvPr id="13" name="Rectangle 12"/>
          <p:cNvSpPr/>
          <p:nvPr/>
        </p:nvSpPr>
        <p:spPr>
          <a:xfrm>
            <a:off x="325776" y="4823539"/>
            <a:ext cx="6181149" cy="1015663"/>
          </a:xfrm>
          <a:prstGeom prst="rect">
            <a:avLst/>
          </a:prstGeom>
          <a:ln>
            <a:solidFill>
              <a:schemeClr val="tx1"/>
            </a:solidFill>
          </a:ln>
        </p:spPr>
        <p:txBody>
          <a:bodyPr wrap="square">
            <a:spAutoFit/>
          </a:bodyPr>
          <a:lstStyle/>
          <a:p>
            <a:r>
              <a:rPr lang="en-AU" sz="1200" b="1" dirty="0"/>
              <a:t>HEALTH WARNING: ORGANIC FERTILISERS CONTAIN MICRO-ORGANISMS THAT MAY BE HARMFUL TO YOUR HEALTH. DO NOT SWALLOW. THE DUST FROM THIS PRODUCT MAY ACT AS AN IRRITANT. AVOID INHALATION AND CONTACT WITH THE EYES AND SKIN. WEAR PARTICULATE MASK IF DUSTY. WEAR GLOVES WHEN HANDLING AND WASH HANDS IMMEDIATELY AFTER USE. </a:t>
            </a:r>
          </a:p>
        </p:txBody>
      </p:sp>
      <p:sp>
        <p:nvSpPr>
          <p:cNvPr id="17" name="Rectangle 16"/>
          <p:cNvSpPr/>
          <p:nvPr/>
        </p:nvSpPr>
        <p:spPr>
          <a:xfrm>
            <a:off x="274051" y="6976021"/>
            <a:ext cx="6358187" cy="461665"/>
          </a:xfrm>
          <a:prstGeom prst="rect">
            <a:avLst/>
          </a:prstGeom>
        </p:spPr>
        <p:txBody>
          <a:bodyPr wrap="square">
            <a:spAutoFit/>
          </a:bodyPr>
          <a:lstStyle/>
          <a:p>
            <a:r>
              <a:rPr lang="en-AU" sz="1200" b="1" dirty="0">
                <a:latin typeface="HelveticaNeue-BoldCond"/>
              </a:rPr>
              <a:t>®Yates and Dynamic Lifter are registered</a:t>
            </a:r>
          </a:p>
          <a:p>
            <a:r>
              <a:rPr lang="en-AU" sz="1200" b="1" dirty="0">
                <a:latin typeface="HelveticaNeue-BoldCond"/>
              </a:rPr>
              <a:t>trade marks of DuluxGroup (Australia) Pty Ltd.</a:t>
            </a:r>
            <a:endParaRPr lang="en-AU" sz="1200" dirty="0"/>
          </a:p>
        </p:txBody>
      </p:sp>
      <p:sp>
        <p:nvSpPr>
          <p:cNvPr id="29" name="Rectangle 28"/>
          <p:cNvSpPr/>
          <p:nvPr/>
        </p:nvSpPr>
        <p:spPr>
          <a:xfrm>
            <a:off x="274051" y="6269582"/>
            <a:ext cx="6358187" cy="276999"/>
          </a:xfrm>
          <a:prstGeom prst="rect">
            <a:avLst/>
          </a:prstGeom>
        </p:spPr>
        <p:txBody>
          <a:bodyPr wrap="square">
            <a:spAutoFit/>
          </a:bodyPr>
          <a:lstStyle/>
          <a:p>
            <a:r>
              <a:rPr lang="en-AU" sz="1200" b="1" dirty="0">
                <a:latin typeface="HelveticaNeue-BoldCond"/>
              </a:rPr>
              <a:t>FOR EMERGENCIES ONLY, CALL AUSTRALIA 1800 033 111 (ALL HOURS)</a:t>
            </a:r>
            <a:endParaRPr lang="en-AU" sz="1200" dirty="0"/>
          </a:p>
        </p:txBody>
      </p:sp>
    </p:spTree>
    <p:extLst>
      <p:ext uri="{BB962C8B-B14F-4D97-AF65-F5344CB8AC3E}">
        <p14:creationId xmlns:p14="http://schemas.microsoft.com/office/powerpoint/2010/main" val="26400699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11069</TotalTime>
  <Words>262</Words>
  <Application>Microsoft Office PowerPoint</Application>
  <PresentationFormat>A4 Paper (210x297 mm)</PresentationFormat>
  <Paragraphs>36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HelveticaNeue-BoldCond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Despina Kontoleon</dc:creator>
  <cp:lastModifiedBy>Gary Leeson</cp:lastModifiedBy>
  <cp:revision>56</cp:revision>
  <cp:lastPrinted>2019-11-04T20:29:33Z</cp:lastPrinted>
  <dcterms:created xsi:type="dcterms:W3CDTF">2019-11-04T00:16:39Z</dcterms:created>
  <dcterms:modified xsi:type="dcterms:W3CDTF">2021-09-22T03:56:29Z</dcterms:modified>
</cp:coreProperties>
</file>